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1528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4576444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helena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john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john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john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Jennifer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Jennifer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Jennifer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Jennifer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Jennifer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helena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John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john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4800"/>
              <a:buNone/>
              <a:defRPr sz="4800"/>
            </a:lvl1pPr>
            <a:lvl2pPr lvl="1" algn="ctr">
              <a:spcBef>
                <a:spcPts val="0"/>
              </a:spcBef>
              <a:buSzPts val="4800"/>
              <a:buNone/>
              <a:defRPr sz="4800"/>
            </a:lvl2pPr>
            <a:lvl3pPr lvl="2" algn="ctr">
              <a:spcBef>
                <a:spcPts val="0"/>
              </a:spcBef>
              <a:buSzPts val="4800"/>
              <a:buNone/>
              <a:defRPr sz="4800"/>
            </a:lvl3pPr>
            <a:lvl4pPr lvl="3" algn="ctr">
              <a:spcBef>
                <a:spcPts val="0"/>
              </a:spcBef>
              <a:buSzPts val="4800"/>
              <a:buNone/>
              <a:defRPr sz="4800"/>
            </a:lvl4pPr>
            <a:lvl5pPr lvl="4" algn="ctr">
              <a:spcBef>
                <a:spcPts val="0"/>
              </a:spcBef>
              <a:buSzPts val="4800"/>
              <a:buNone/>
              <a:defRPr sz="4800"/>
            </a:lvl5pPr>
            <a:lvl6pPr lvl="5" algn="ctr">
              <a:spcBef>
                <a:spcPts val="0"/>
              </a:spcBef>
              <a:buSzPts val="4800"/>
              <a:buNone/>
              <a:defRPr sz="4800"/>
            </a:lvl6pPr>
            <a:lvl7pPr lvl="6" algn="ctr">
              <a:spcBef>
                <a:spcPts val="0"/>
              </a:spcBef>
              <a:buSzPts val="4800"/>
              <a:buNone/>
              <a:defRPr sz="4800"/>
            </a:lvl7pPr>
            <a:lvl8pPr lvl="7" algn="ctr">
              <a:spcBef>
                <a:spcPts val="0"/>
              </a:spcBef>
              <a:buSzPts val="4800"/>
              <a:buNone/>
              <a:defRPr sz="4800"/>
            </a:lvl8pPr>
            <a:lvl9pPr lvl="8" algn="ctr">
              <a:spcBef>
                <a:spcPts val="0"/>
              </a:spcBef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12000"/>
              <a:buNone/>
              <a:defRPr sz="12000"/>
            </a:lvl1pPr>
            <a:lvl2pPr lvl="1" algn="ctr">
              <a:spcBef>
                <a:spcPts val="0"/>
              </a:spcBef>
              <a:buSzPts val="12000"/>
              <a:buNone/>
              <a:defRPr sz="12000"/>
            </a:lvl2pPr>
            <a:lvl3pPr lvl="2" algn="ctr">
              <a:spcBef>
                <a:spcPts val="0"/>
              </a:spcBef>
              <a:buSzPts val="12000"/>
              <a:buNone/>
              <a:defRPr sz="12000"/>
            </a:lvl3pPr>
            <a:lvl4pPr lvl="3" algn="ctr">
              <a:spcBef>
                <a:spcPts val="0"/>
              </a:spcBef>
              <a:buSzPts val="12000"/>
              <a:buNone/>
              <a:defRPr sz="12000"/>
            </a:lvl4pPr>
            <a:lvl5pPr lvl="4" algn="ctr">
              <a:spcBef>
                <a:spcPts val="0"/>
              </a:spcBef>
              <a:buSzPts val="12000"/>
              <a:buNone/>
              <a:defRPr sz="12000"/>
            </a:lvl5pPr>
            <a:lvl6pPr lvl="5" algn="ctr">
              <a:spcBef>
                <a:spcPts val="0"/>
              </a:spcBef>
              <a:buSzPts val="12000"/>
              <a:buNone/>
              <a:defRPr sz="12000"/>
            </a:lvl6pPr>
            <a:lvl7pPr lvl="6" algn="ctr">
              <a:spcBef>
                <a:spcPts val="0"/>
              </a:spcBef>
              <a:buSzPts val="12000"/>
              <a:buNone/>
              <a:defRPr sz="12000"/>
            </a:lvl7pPr>
            <a:lvl8pPr lvl="7" algn="ctr">
              <a:spcBef>
                <a:spcPts val="0"/>
              </a:spcBef>
              <a:buSzPts val="12000"/>
              <a:buNone/>
              <a:defRPr sz="12000"/>
            </a:lvl8pPr>
            <a:lvl9pPr lvl="8" algn="ctr">
              <a:spcBef>
                <a:spcPts val="0"/>
              </a:spcBef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4" Type="http://schemas.openxmlformats.org/officeDocument/2006/relationships/image" Target="../media/image17.gi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/>
              <a:t>Water Supply and Treatment in Suriqui, Bolivia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juansemails: Helena Harris, Jennifer Jackson, John Sulich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We chose to install water meters in each house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Rate cost</a:t>
            </a:r>
          </a:p>
          <a:p>
            <a:pPr marL="457200" lvl="0" indent="-381000" rtl="0">
              <a:spcBef>
                <a:spcPts val="0"/>
              </a:spcBef>
              <a:buSzPts val="2400"/>
              <a:buChar char="●"/>
            </a:pPr>
            <a:r>
              <a:rPr lang="en" sz="2400"/>
              <a:t>Cuts down on water use</a:t>
            </a:r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2325" y="1471400"/>
            <a:ext cx="3260625" cy="317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Key Constraints on our project: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8744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Lake water – ideal source 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Limited information on existing distribution systems</a:t>
            </a:r>
          </a:p>
          <a:p>
            <a:pPr marL="457200" lvl="0" indent="-381000" rtl="0">
              <a:spcBef>
                <a:spcPts val="0"/>
              </a:spcBef>
              <a:buSzPts val="2400"/>
              <a:buChar char="●"/>
            </a:pPr>
            <a:r>
              <a:rPr lang="en" sz="2400"/>
              <a:t>Unreliable electricity</a:t>
            </a:r>
          </a:p>
          <a:p>
            <a:pPr marL="0" lvl="0" indent="0" rtl="0">
              <a:spcBef>
                <a:spcPts val="0"/>
              </a:spcBef>
              <a:buNone/>
            </a:pPr>
            <a:endParaRPr sz="2400"/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3145" y="2468499"/>
            <a:ext cx="3624652" cy="249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Trade-offs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033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Sustained low flow vs intermittent high flow</a:t>
            </a:r>
          </a:p>
          <a:p>
            <a:pPr marL="457200" lvl="0" indent="-381000" rtl="0">
              <a:spcBef>
                <a:spcPts val="0"/>
              </a:spcBef>
              <a:buSzPts val="2400"/>
              <a:buChar char="●"/>
            </a:pPr>
            <a:r>
              <a:rPr lang="en" sz="2400"/>
              <a:t>Operator wages vs. storage tank</a:t>
            </a:r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5000" y="1170125"/>
            <a:ext cx="4624201" cy="3454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We calculated total upfront and annual costs (in $)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525" y="1795463"/>
            <a:ext cx="6076950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We found that the 8 hour plant would pay itself off relatively quickly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311700" y="161682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6.6 years to pay itself off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"/>
              <a:t>Ideal option</a:t>
            </a:r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7250" y="2599013"/>
            <a:ext cx="5294550" cy="145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Similar communities should look long term when picking water treatment options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311700" y="1851250"/>
            <a:ext cx="5088000" cy="2717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More sustainable system implemented</a:t>
            </a:r>
          </a:p>
          <a:p>
            <a:pPr marL="457200" lvl="0" indent="-381000">
              <a:spcBef>
                <a:spcPts val="0"/>
              </a:spcBef>
              <a:buSzPts val="2400"/>
              <a:buChar char="●"/>
            </a:pPr>
            <a:r>
              <a:rPr lang="en" sz="2400"/>
              <a:t>Upfront cost can be funded by third party</a:t>
            </a:r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7217" y="1326444"/>
            <a:ext cx="2513250" cy="3545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TWO DAYS AGO….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4191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" sz="3000">
                <a:solidFill>
                  <a:srgbClr val="FFFFFF"/>
                </a:solidFill>
              </a:rPr>
              <a:t>We found out that the lake water was too salty (like this guy’s tears) to be drinkable.</a:t>
            </a:r>
          </a:p>
          <a:p>
            <a:pPr marL="457200" lvl="0" indent="-419100">
              <a:spcBef>
                <a:spcPts val="0"/>
              </a:spcBef>
              <a:buClr>
                <a:srgbClr val="FFFFFF"/>
              </a:buClr>
              <a:buSzPts val="3000"/>
              <a:buChar char="●"/>
            </a:pPr>
            <a:r>
              <a:rPr lang="en" sz="3000">
                <a:solidFill>
                  <a:srgbClr val="FFFFFF"/>
                </a:solidFill>
              </a:rPr>
              <a:t>AguaClara cannot treat for this.</a:t>
            </a:r>
          </a:p>
        </p:txBody>
      </p:sp>
      <p:pic>
        <p:nvPicPr>
          <p:cNvPr id="165" name="Shape 1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9475" y="3080125"/>
            <a:ext cx="1665050" cy="166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What likely will be done instead (according to David Buck at CH2M Hill):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311700" y="1580050"/>
            <a:ext cx="5236800" cy="2988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Treat well water once existing well is fixed 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Unknown flow capabilities of well:</a:t>
            </a:r>
          </a:p>
          <a:p>
            <a:pPr marL="914400" lvl="1" indent="-381000" rtl="0">
              <a:spcBef>
                <a:spcPts val="0"/>
              </a:spcBef>
              <a:buSzPts val="2400"/>
              <a:buChar char="○"/>
            </a:pPr>
            <a:r>
              <a:rPr lang="en" sz="2400"/>
              <a:t>Inhabitants may still need to import bottled water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8323" y="1017725"/>
            <a:ext cx="3440875" cy="400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2526000" y="1732175"/>
            <a:ext cx="40920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"/>
              <a:t>Acknowledgements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2526000" y="2367550"/>
            <a:ext cx="4092000" cy="1062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Professor Monroe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Juan </a:t>
            </a: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Buck at CH2M</a:t>
            </a:r>
          </a:p>
        </p:txBody>
      </p:sp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8450" y="1205900"/>
            <a:ext cx="3347100" cy="29803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Our goal is to provide sustainable clean water to the Island of Suriqui</a:t>
            </a: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11700" y="1622050"/>
            <a:ext cx="4062300" cy="2946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Bolivian Island in Lake Titicaca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Population of ~3,000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Rainy season – water from spring</a:t>
            </a:r>
          </a:p>
          <a:p>
            <a:pPr marL="457200" lvl="0" indent="-355600" rtl="0">
              <a:spcBef>
                <a:spcPts val="0"/>
              </a:spcBef>
              <a:buSzPts val="2000"/>
              <a:buChar char="●"/>
            </a:pPr>
            <a:r>
              <a:rPr lang="en" sz="2000"/>
              <a:t>Dry season – bottled water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8100" y="1686050"/>
            <a:ext cx="4161374" cy="305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Secondary goal: To maximize upfront costs &amp; minimize annual costs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632000"/>
            <a:ext cx="4453800" cy="2937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Upfront costs ideally paid for by fund or donor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Annual costs fall to taxpayers</a:t>
            </a:r>
          </a:p>
          <a:p>
            <a:pPr marL="914400" lvl="1" indent="-342900">
              <a:spcBef>
                <a:spcPts val="0"/>
              </a:spcBef>
              <a:buSzPts val="1800"/>
              <a:buChar char="○"/>
            </a:pPr>
            <a:r>
              <a:rPr lang="en" sz="1800"/>
              <a:t>Siriqui inhabitants are not wealthy!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8625" y="1171600"/>
            <a:ext cx="258916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054200" y="472025"/>
            <a:ext cx="2793300" cy="176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4 communities or 3 population centers?</a:t>
            </a:r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3673" y="2659650"/>
            <a:ext cx="7361626" cy="23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5901" y="80463"/>
            <a:ext cx="3708401" cy="255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258600"/>
            <a:ext cx="8267100" cy="7557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000"/>
              <a:t>We chose multiple plants over a single plant</a:t>
            </a:r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4141200" cy="317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Avoid pumping water over long distances</a:t>
            </a:r>
          </a:p>
          <a:p>
            <a:pPr marL="457200" lvl="0" indent="-381000" rtl="0">
              <a:spcBef>
                <a:spcPts val="0"/>
              </a:spcBef>
              <a:buSzPts val="2400"/>
              <a:buChar char="●"/>
            </a:pPr>
            <a:r>
              <a:rPr lang="en" sz="2400"/>
              <a:t>Focus on design for main population center (Siriqui, pictured right)</a:t>
            </a:r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4600" y="1273250"/>
            <a:ext cx="3979399" cy="341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Shape 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88" y="3765563"/>
            <a:ext cx="5210175" cy="10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We chose the lake as our water source (This was a bad choice…. We’ll explain why at the end)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11700" y="1622050"/>
            <a:ext cx="4437000" cy="2946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Well &amp; spring don’t provide enough water</a:t>
            </a:r>
          </a:p>
          <a:p>
            <a:pPr marL="457200" lvl="0" indent="-381000">
              <a:spcBef>
                <a:spcPts val="0"/>
              </a:spcBef>
              <a:buSzPts val="2400"/>
              <a:buChar char="●"/>
            </a:pPr>
            <a:r>
              <a:rPr lang="en" sz="2400"/>
              <a:t>Well is not functional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3975" y="2056325"/>
            <a:ext cx="3658324" cy="2743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We located the plant at an elevation 10 m higher than the community</a:t>
            </a:r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3763" y="1876800"/>
            <a:ext cx="6638925" cy="240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We chose to operate for 8 hours a day &amp; store water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4304400" cy="2877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Higher upfront cost </a:t>
            </a:r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(more plants + storage tank)</a:t>
            </a:r>
          </a:p>
          <a:p>
            <a:pPr marL="457200" lvl="0" indent="-381000" rtl="0">
              <a:spcBef>
                <a:spcPts val="0"/>
              </a:spcBef>
              <a:buSzPts val="2400"/>
              <a:buChar char="●"/>
            </a:pPr>
            <a:r>
              <a:rPr lang="en" sz="2400"/>
              <a:t>Lower annual cost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2825" y="1579325"/>
            <a:ext cx="4445399" cy="334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We chose a primed diesel pump to pump water from the lake to the plant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311700" y="1711925"/>
            <a:ext cx="8520600" cy="2856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ts val="2400"/>
              <a:buChar char="●"/>
            </a:pPr>
            <a:r>
              <a:rPr lang="en" sz="2400"/>
              <a:t>Island has very unreliable electricity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0725" y="1898876"/>
            <a:ext cx="2590400" cy="243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</Words>
  <Application>Microsoft Macintosh PowerPoint</Application>
  <PresentationFormat>On-screen Show (16:9)</PresentationFormat>
  <Paragraphs>65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Average</vt:lpstr>
      <vt:lpstr>Oswald</vt:lpstr>
      <vt:lpstr>Slate</vt:lpstr>
      <vt:lpstr>Water Supply and Treatment in Suriqui, Bolivia</vt:lpstr>
      <vt:lpstr>Our goal is to provide sustainable clean water to the Island of Suriqui</vt:lpstr>
      <vt:lpstr>Secondary goal: To maximize upfront costs &amp; minimize annual costs</vt:lpstr>
      <vt:lpstr>4 communities or 3 population centers?</vt:lpstr>
      <vt:lpstr>We chose multiple plants over a single plant</vt:lpstr>
      <vt:lpstr>We chose the lake as our water source (This was a bad choice…. We’ll explain why at the end)</vt:lpstr>
      <vt:lpstr>We located the plant at an elevation 10 m higher than the community</vt:lpstr>
      <vt:lpstr>We chose to operate for 8 hours a day &amp; store water</vt:lpstr>
      <vt:lpstr>We chose a primed diesel pump to pump water from the lake to the plant</vt:lpstr>
      <vt:lpstr>We chose to install water meters in each house</vt:lpstr>
      <vt:lpstr>Key Constraints on our project:</vt:lpstr>
      <vt:lpstr>Trade-offs</vt:lpstr>
      <vt:lpstr>We calculated total upfront and annual costs (in $)</vt:lpstr>
      <vt:lpstr>We found that the 8 hour plant would pay itself off relatively quickly</vt:lpstr>
      <vt:lpstr>Similar communities should look long term when picking water treatment options</vt:lpstr>
      <vt:lpstr>TWO DAYS AGO….</vt:lpstr>
      <vt:lpstr>What likely will be done instead (according to David Buck at CH2M Hill):</vt:lpstr>
      <vt:lpstr>Acknowledgements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Supply and Treatment in Suriqui, Bolivia</dc:title>
  <cp:lastModifiedBy>Helena Harris</cp:lastModifiedBy>
  <cp:revision>1</cp:revision>
  <dcterms:modified xsi:type="dcterms:W3CDTF">2017-12-11T03:26:57Z</dcterms:modified>
</cp:coreProperties>
</file>